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16459200" cy="27432000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charset="0"/>
        <a:ea typeface="+mn-ea"/>
        <a:cs typeface="+mn-cs"/>
      </a:defRPr>
    </a:lvl1pPr>
    <a:lvl2pPr marL="456970" algn="ctr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charset="0"/>
        <a:ea typeface="+mn-ea"/>
        <a:cs typeface="+mn-cs"/>
      </a:defRPr>
    </a:lvl2pPr>
    <a:lvl3pPr marL="913945" algn="ctr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charset="0"/>
        <a:ea typeface="+mn-ea"/>
        <a:cs typeface="+mn-cs"/>
      </a:defRPr>
    </a:lvl3pPr>
    <a:lvl4pPr marL="1370915" algn="ctr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charset="0"/>
        <a:ea typeface="+mn-ea"/>
        <a:cs typeface="+mn-cs"/>
      </a:defRPr>
    </a:lvl4pPr>
    <a:lvl5pPr marL="1827890" algn="ctr" rtl="0" fontAlgn="base">
      <a:spcBef>
        <a:spcPct val="0"/>
      </a:spcBef>
      <a:spcAft>
        <a:spcPct val="0"/>
      </a:spcAft>
      <a:defRPr sz="4900" kern="1200">
        <a:solidFill>
          <a:schemeClr val="tx1"/>
        </a:solidFill>
        <a:latin typeface="Arial" charset="0"/>
        <a:ea typeface="+mn-ea"/>
        <a:cs typeface="+mn-cs"/>
      </a:defRPr>
    </a:lvl5pPr>
    <a:lvl6pPr marL="2284859" algn="l" defTabSz="913945" rtl="0" eaLnBrk="1" latinLnBrk="0" hangingPunct="1">
      <a:defRPr sz="4900" kern="1200">
        <a:solidFill>
          <a:schemeClr val="tx1"/>
        </a:solidFill>
        <a:latin typeface="Arial" charset="0"/>
        <a:ea typeface="+mn-ea"/>
        <a:cs typeface="+mn-cs"/>
      </a:defRPr>
    </a:lvl6pPr>
    <a:lvl7pPr marL="2741832" algn="l" defTabSz="913945" rtl="0" eaLnBrk="1" latinLnBrk="0" hangingPunct="1">
      <a:defRPr sz="4900" kern="1200">
        <a:solidFill>
          <a:schemeClr val="tx1"/>
        </a:solidFill>
        <a:latin typeface="Arial" charset="0"/>
        <a:ea typeface="+mn-ea"/>
        <a:cs typeface="+mn-cs"/>
      </a:defRPr>
    </a:lvl7pPr>
    <a:lvl8pPr marL="3198804" algn="l" defTabSz="913945" rtl="0" eaLnBrk="1" latinLnBrk="0" hangingPunct="1">
      <a:defRPr sz="4900" kern="1200">
        <a:solidFill>
          <a:schemeClr val="tx1"/>
        </a:solidFill>
        <a:latin typeface="Arial" charset="0"/>
        <a:ea typeface="+mn-ea"/>
        <a:cs typeface="+mn-cs"/>
      </a:defRPr>
    </a:lvl8pPr>
    <a:lvl9pPr marL="3655774" algn="l" defTabSz="913945" rtl="0" eaLnBrk="1" latinLnBrk="0" hangingPunct="1">
      <a:defRPr sz="4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16">
          <p15:clr>
            <a:srgbClr val="A4A3A4"/>
          </p15:clr>
        </p15:guide>
        <p15:guide id="2" orient="horz" pos="10098">
          <p15:clr>
            <a:srgbClr val="A4A3A4"/>
          </p15:clr>
        </p15:guide>
        <p15:guide id="3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A5117"/>
    <a:srgbClr val="3D5513"/>
    <a:srgbClr val="3B5212"/>
    <a:srgbClr val="006600"/>
    <a:srgbClr val="003300"/>
    <a:srgbClr val="A7C4FF"/>
    <a:srgbClr val="003064"/>
    <a:srgbClr val="0046D2"/>
    <a:srgbClr val="339933"/>
    <a:srgbClr val="698E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 autoAdjust="0"/>
    <p:restoredTop sz="94660" autoAdjust="0"/>
  </p:normalViewPr>
  <p:slideViewPr>
    <p:cSldViewPr snapToGrid="0">
      <p:cViewPr>
        <p:scale>
          <a:sx n="33" d="100"/>
          <a:sy n="33" d="100"/>
        </p:scale>
        <p:origin x="-3966" y="624"/>
      </p:cViewPr>
      <p:guideLst>
        <p:guide orient="horz" pos="8692"/>
        <p:guide orient="horz" pos="16832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9338" y="692150"/>
            <a:ext cx="207803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341125-7FD1-4FFC-BA04-8606EAC93EE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363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697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394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091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789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4859" algn="l" defTabSz="913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1832" algn="l" defTabSz="913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8804" algn="l" defTabSz="913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5774" algn="l" defTabSz="913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175DA-0793-4A20-9271-7587546B9D8B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9338" y="692150"/>
            <a:ext cx="2078037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4440" y="8521706"/>
            <a:ext cx="13990320" cy="58801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68880" y="15544800"/>
            <a:ext cx="1152144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53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07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6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1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26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22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775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29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479831" y="4394200"/>
            <a:ext cx="6666547" cy="93624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80188" y="4394200"/>
            <a:ext cx="19725323" cy="93624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0163" y="17627606"/>
            <a:ext cx="13990320" cy="5448300"/>
          </a:xfrm>
        </p:spPr>
        <p:txBody>
          <a:bodyPr anchor="t"/>
          <a:lstStyle>
            <a:lvl1pPr algn="l">
              <a:defRPr sz="11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00163" y="11626854"/>
            <a:ext cx="13990320" cy="6000748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53695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50739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76108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5014782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26847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52217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77586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1002956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80188" y="25603200"/>
            <a:ext cx="13195935" cy="72415400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950443" y="25603200"/>
            <a:ext cx="13195935" cy="72415400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098552"/>
            <a:ext cx="1481328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22960" y="6140452"/>
            <a:ext cx="7272338" cy="2559048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3695" indent="0">
              <a:buNone/>
              <a:defRPr sz="5500" b="1"/>
            </a:lvl2pPr>
            <a:lvl3pPr marL="2507391" indent="0">
              <a:buNone/>
              <a:defRPr sz="4900" b="1"/>
            </a:lvl3pPr>
            <a:lvl4pPr marL="3761086" indent="0">
              <a:buNone/>
              <a:defRPr sz="4400" b="1"/>
            </a:lvl4pPr>
            <a:lvl5pPr marL="5014782" indent="0">
              <a:buNone/>
              <a:defRPr sz="4400" b="1"/>
            </a:lvl5pPr>
            <a:lvl6pPr marL="6268477" indent="0">
              <a:buNone/>
              <a:defRPr sz="4400" b="1"/>
            </a:lvl6pPr>
            <a:lvl7pPr marL="7522173" indent="0">
              <a:buNone/>
              <a:defRPr sz="4400" b="1"/>
            </a:lvl7pPr>
            <a:lvl8pPr marL="8775868" indent="0">
              <a:buNone/>
              <a:defRPr sz="4400" b="1"/>
            </a:lvl8pPr>
            <a:lvl9pPr marL="10029564" indent="0">
              <a:buNone/>
              <a:defRPr sz="4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22960" y="8699500"/>
            <a:ext cx="7272338" cy="1580515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8361048" y="6140452"/>
            <a:ext cx="7275195" cy="2559048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3695" indent="0">
              <a:buNone/>
              <a:defRPr sz="5500" b="1"/>
            </a:lvl2pPr>
            <a:lvl3pPr marL="2507391" indent="0">
              <a:buNone/>
              <a:defRPr sz="4900" b="1"/>
            </a:lvl3pPr>
            <a:lvl4pPr marL="3761086" indent="0">
              <a:buNone/>
              <a:defRPr sz="4400" b="1"/>
            </a:lvl4pPr>
            <a:lvl5pPr marL="5014782" indent="0">
              <a:buNone/>
              <a:defRPr sz="4400" b="1"/>
            </a:lvl5pPr>
            <a:lvl6pPr marL="6268477" indent="0">
              <a:buNone/>
              <a:defRPr sz="4400" b="1"/>
            </a:lvl6pPr>
            <a:lvl7pPr marL="7522173" indent="0">
              <a:buNone/>
              <a:defRPr sz="4400" b="1"/>
            </a:lvl7pPr>
            <a:lvl8pPr marL="8775868" indent="0">
              <a:buNone/>
              <a:defRPr sz="4400" b="1"/>
            </a:lvl8pPr>
            <a:lvl9pPr marL="10029564" indent="0">
              <a:buNone/>
              <a:defRPr sz="4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8361048" y="8699500"/>
            <a:ext cx="7275195" cy="15805152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3" y="1092200"/>
            <a:ext cx="5414963" cy="464820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35090" y="1092206"/>
            <a:ext cx="9201150" cy="23412452"/>
          </a:xfrm>
        </p:spPr>
        <p:txBody>
          <a:bodyPr/>
          <a:lstStyle>
            <a:lvl1pPr>
              <a:defRPr sz="8800"/>
            </a:lvl1pPr>
            <a:lvl2pPr>
              <a:defRPr sz="7700"/>
            </a:lvl2pPr>
            <a:lvl3pPr>
              <a:defRPr sz="66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22963" y="5740406"/>
            <a:ext cx="5414963" cy="18764252"/>
          </a:xfrm>
        </p:spPr>
        <p:txBody>
          <a:bodyPr/>
          <a:lstStyle>
            <a:lvl1pPr marL="0" indent="0">
              <a:buNone/>
              <a:defRPr sz="3800"/>
            </a:lvl1pPr>
            <a:lvl2pPr marL="1253695" indent="0">
              <a:buNone/>
              <a:defRPr sz="3300"/>
            </a:lvl2pPr>
            <a:lvl3pPr marL="2507391" indent="0">
              <a:buNone/>
              <a:defRPr sz="2700"/>
            </a:lvl3pPr>
            <a:lvl4pPr marL="3761086" indent="0">
              <a:buNone/>
              <a:defRPr sz="2500"/>
            </a:lvl4pPr>
            <a:lvl5pPr marL="5014782" indent="0">
              <a:buNone/>
              <a:defRPr sz="2500"/>
            </a:lvl5pPr>
            <a:lvl6pPr marL="6268477" indent="0">
              <a:buNone/>
              <a:defRPr sz="2500"/>
            </a:lvl6pPr>
            <a:lvl7pPr marL="7522173" indent="0">
              <a:buNone/>
              <a:defRPr sz="2500"/>
            </a:lvl7pPr>
            <a:lvl8pPr marL="8775868" indent="0">
              <a:buNone/>
              <a:defRPr sz="2500"/>
            </a:lvl8pPr>
            <a:lvl9pPr marL="10029564" indent="0">
              <a:buNone/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6118" y="19202400"/>
            <a:ext cx="9875520" cy="2266952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226118" y="2451100"/>
            <a:ext cx="9875520" cy="16459200"/>
          </a:xfrm>
        </p:spPr>
        <p:txBody>
          <a:bodyPr/>
          <a:lstStyle>
            <a:lvl1pPr marL="0" indent="0">
              <a:buNone/>
              <a:defRPr sz="8800"/>
            </a:lvl1pPr>
            <a:lvl2pPr marL="1253695" indent="0">
              <a:buNone/>
              <a:defRPr sz="7700"/>
            </a:lvl2pPr>
            <a:lvl3pPr marL="2507391" indent="0">
              <a:buNone/>
              <a:defRPr sz="6600"/>
            </a:lvl3pPr>
            <a:lvl4pPr marL="3761086" indent="0">
              <a:buNone/>
              <a:defRPr sz="5500"/>
            </a:lvl4pPr>
            <a:lvl5pPr marL="5014782" indent="0">
              <a:buNone/>
              <a:defRPr sz="5500"/>
            </a:lvl5pPr>
            <a:lvl6pPr marL="6268477" indent="0">
              <a:buNone/>
              <a:defRPr sz="5500"/>
            </a:lvl6pPr>
            <a:lvl7pPr marL="7522173" indent="0">
              <a:buNone/>
              <a:defRPr sz="5500"/>
            </a:lvl7pPr>
            <a:lvl8pPr marL="8775868" indent="0">
              <a:buNone/>
              <a:defRPr sz="5500"/>
            </a:lvl8pPr>
            <a:lvl9pPr marL="10029564" indent="0">
              <a:buNone/>
              <a:defRPr sz="5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226118" y="21469352"/>
            <a:ext cx="9875520" cy="3219448"/>
          </a:xfrm>
        </p:spPr>
        <p:txBody>
          <a:bodyPr/>
          <a:lstStyle>
            <a:lvl1pPr marL="0" indent="0">
              <a:buNone/>
              <a:defRPr sz="3800"/>
            </a:lvl1pPr>
            <a:lvl2pPr marL="1253695" indent="0">
              <a:buNone/>
              <a:defRPr sz="3300"/>
            </a:lvl2pPr>
            <a:lvl3pPr marL="2507391" indent="0">
              <a:buNone/>
              <a:defRPr sz="2700"/>
            </a:lvl3pPr>
            <a:lvl4pPr marL="3761086" indent="0">
              <a:buNone/>
              <a:defRPr sz="2500"/>
            </a:lvl4pPr>
            <a:lvl5pPr marL="5014782" indent="0">
              <a:buNone/>
              <a:defRPr sz="2500"/>
            </a:lvl5pPr>
            <a:lvl6pPr marL="6268477" indent="0">
              <a:buNone/>
              <a:defRPr sz="2500"/>
            </a:lvl6pPr>
            <a:lvl7pPr marL="7522173" indent="0">
              <a:buNone/>
              <a:defRPr sz="2500"/>
            </a:lvl7pPr>
            <a:lvl8pPr marL="8775868" indent="0">
              <a:buNone/>
              <a:defRPr sz="2500"/>
            </a:lvl8pPr>
            <a:lvl9pPr marL="10029564" indent="0">
              <a:buNone/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22960" y="1098552"/>
            <a:ext cx="14813280" cy="4572000"/>
          </a:xfrm>
          <a:prstGeom prst="rect">
            <a:avLst/>
          </a:prstGeom>
        </p:spPr>
        <p:txBody>
          <a:bodyPr vert="horz" lIns="250739" tIns="125371" rIns="250739" bIns="125371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22960" y="6400806"/>
            <a:ext cx="14813280" cy="18103852"/>
          </a:xfrm>
          <a:prstGeom prst="rect">
            <a:avLst/>
          </a:prstGeom>
        </p:spPr>
        <p:txBody>
          <a:bodyPr vert="horz" lIns="250739" tIns="125371" rIns="250739" bIns="125371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22960" y="25425406"/>
            <a:ext cx="3840480" cy="1460500"/>
          </a:xfrm>
          <a:prstGeom prst="rect">
            <a:avLst/>
          </a:prstGeom>
        </p:spPr>
        <p:txBody>
          <a:bodyPr vert="horz" lIns="250739" tIns="125371" rIns="250739" bIns="125371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12CB-1620-4144-8C8D-2DCEB07C6DB4}" type="datetimeFigureOut">
              <a:rPr lang="pt-BR" smtClean="0"/>
              <a:pPr/>
              <a:t>08/11/2022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623560" y="25425406"/>
            <a:ext cx="5212080" cy="1460500"/>
          </a:xfrm>
          <a:prstGeom prst="rect">
            <a:avLst/>
          </a:prstGeom>
        </p:spPr>
        <p:txBody>
          <a:bodyPr vert="horz" lIns="250739" tIns="125371" rIns="250739" bIns="125371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1795760" y="25425406"/>
            <a:ext cx="3840480" cy="1460500"/>
          </a:xfrm>
          <a:prstGeom prst="rect">
            <a:avLst/>
          </a:prstGeom>
        </p:spPr>
        <p:txBody>
          <a:bodyPr vert="horz" lIns="250739" tIns="125371" rIns="250739" bIns="125371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0529-F2A4-42C8-ACAC-B24B81CD5113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7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13205046" y="26928280"/>
            <a:ext cx="1800259" cy="25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1"/>
          <p:cNvSpPr txBox="1"/>
          <p:nvPr userDrawn="1"/>
        </p:nvSpPr>
        <p:spPr>
          <a:xfrm>
            <a:off x="14999744" y="26778720"/>
            <a:ext cx="2106322" cy="307732"/>
          </a:xfrm>
          <a:prstGeom prst="rect">
            <a:avLst/>
          </a:prstGeom>
          <a:noFill/>
        </p:spPr>
        <p:txBody>
          <a:bodyPr wrap="none" lIns="91396" tIns="45698" rIns="91396" bIns="4569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ctr" defTabSz="2507391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270" indent="-940270" algn="l" defTabSz="2507391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256" indent="-783560" algn="l" defTabSz="2507391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239" indent="-626848" algn="l" defTabSz="2507391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7934" indent="-626848" algn="l" defTabSz="2507391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1630" indent="-626848" algn="l" defTabSz="2507391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5325" indent="-626848" algn="l" defTabSz="2507391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49021" indent="-626848" algn="l" defTabSz="2507391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2716" indent="-626848" algn="l" defTabSz="2507391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6412" indent="-626848" algn="l" defTabSz="2507391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695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391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086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4782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8477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2173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5868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29564" algn="l" defTabSz="2507391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5565229" y="8584324"/>
            <a:ext cx="5064672" cy="285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20" tIns="26111" rIns="52220" bIns="26111">
            <a:spAutoFit/>
          </a:bodyPr>
          <a:lstStyle/>
          <a:p>
            <a:pPr algn="just" eaLnBrk="1" hangingPunct="1">
              <a:defRPr/>
            </a:pPr>
            <a:r>
              <a:rPr lang="pt-BR" sz="2600" dirty="0" smtClean="0">
                <a:latin typeface="Calibri" pitchFamily="34" charset="0"/>
              </a:rPr>
              <a:t>	Deve </a:t>
            </a:r>
            <a:r>
              <a:rPr lang="pt-BR" sz="2600" dirty="0">
                <a:latin typeface="Calibri" pitchFamily="34" charset="0"/>
              </a:rPr>
              <a:t>ser </a:t>
            </a:r>
            <a:r>
              <a:rPr lang="pt-BR" sz="2600" dirty="0" smtClean="0">
                <a:latin typeface="Calibri" pitchFamily="34" charset="0"/>
              </a:rPr>
              <a:t>descrita </a:t>
            </a:r>
            <a:r>
              <a:rPr lang="pt-BR" sz="2600" dirty="0">
                <a:latin typeface="Calibri" pitchFamily="34" charset="0"/>
              </a:rPr>
              <a:t>a metodologia </a:t>
            </a:r>
            <a:r>
              <a:rPr lang="pt-BR" sz="2600" dirty="0" smtClean="0">
                <a:latin typeface="Calibri" pitchFamily="34" charset="0"/>
              </a:rPr>
              <a:t>aplicada </a:t>
            </a:r>
            <a:r>
              <a:rPr lang="pt-BR" sz="2600" dirty="0">
                <a:latin typeface="Calibri" pitchFamily="34" charset="0"/>
              </a:rPr>
              <a:t>ao trabalho com dados acerca das amostras, os materiais utilizados (questionários, instrumentos de diagnósticos, </a:t>
            </a:r>
            <a:r>
              <a:rPr lang="pt-BR" sz="2600" dirty="0" err="1">
                <a:latin typeface="Calibri" pitchFamily="34" charset="0"/>
              </a:rPr>
              <a:t>etc</a:t>
            </a:r>
            <a:r>
              <a:rPr lang="pt-BR" sz="2600" dirty="0">
                <a:latin typeface="Calibri" pitchFamily="34" charset="0"/>
              </a:rPr>
              <a:t>) e os métodos utilizados. </a:t>
            </a:r>
            <a:r>
              <a:rPr lang="pt-BR" sz="2600" dirty="0" smtClean="0">
                <a:latin typeface="Calibri" pitchFamily="34" charset="0"/>
              </a:rPr>
              <a:t> </a:t>
            </a:r>
            <a:r>
              <a:rPr lang="pt-BR" sz="2600" b="1" dirty="0" smtClean="0">
                <a:latin typeface="Calibri" pitchFamily="34" charset="0"/>
              </a:rPr>
              <a:t>Letra </a:t>
            </a:r>
            <a:r>
              <a:rPr lang="pt-BR" sz="2600" b="1" dirty="0" err="1">
                <a:latin typeface="Calibri" pitchFamily="34" charset="0"/>
              </a:rPr>
              <a:t>Calibri</a:t>
            </a:r>
            <a:r>
              <a:rPr lang="pt-BR" sz="2600" b="1" dirty="0">
                <a:latin typeface="Calibri" pitchFamily="34" charset="0"/>
              </a:rPr>
              <a:t>, tamanho </a:t>
            </a:r>
            <a:r>
              <a:rPr lang="pt-BR" sz="2600" b="1" dirty="0" smtClean="0">
                <a:latin typeface="Calibri" pitchFamily="34" charset="0"/>
              </a:rPr>
              <a:t>26.</a:t>
            </a:r>
            <a:endParaRPr lang="pt-BR" sz="2600" b="1" dirty="0">
              <a:latin typeface="Calibri" pitchFamily="34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76037" y="4795707"/>
            <a:ext cx="15092613" cy="226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20" tIns="26111" rIns="52220" bIns="26111">
            <a:spAutoFit/>
          </a:bodyPr>
          <a:lstStyle/>
          <a:p>
            <a:pPr algn="l">
              <a:spcBef>
                <a:spcPts val="601"/>
              </a:spcBef>
            </a:pPr>
            <a:r>
              <a:rPr lang="pt-B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Nome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completo do autor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l">
              <a:spcBef>
                <a:spcPts val="601"/>
              </a:spcBef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Nome completo do autor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2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601"/>
              </a:spcBef>
            </a:pP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Instituição do autor, cidade/Estado; </a:t>
            </a: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Instituição do autor, cidade/Estado;</a:t>
            </a:r>
          </a:p>
          <a:p>
            <a:pPr algn="l">
              <a:spcBef>
                <a:spcPts val="601"/>
              </a:spcBef>
            </a:pP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Instituição do autor, cidade/Estado; </a:t>
            </a: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Instituição do autor, cidade/Estado; </a:t>
            </a:r>
          </a:p>
          <a:p>
            <a:pPr algn="l">
              <a:spcBef>
                <a:spcPts val="601"/>
              </a:spcBef>
            </a:pP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Instituição do autor, cidade/Estado; </a:t>
            </a:r>
            <a:r>
              <a:rPr lang="pt-BR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Instituição do autor, cidade/Estado;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24530" y="8602579"/>
            <a:ext cx="4376859" cy="1173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20" tIns="26111" rIns="52220" bIns="26111">
            <a:spAutoFit/>
          </a:bodyPr>
          <a:lstStyle/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2600" dirty="0" smtClean="0">
                <a:latin typeface="Calibri" pitchFamily="34" charset="0"/>
              </a:rPr>
              <a:t>	O </a:t>
            </a:r>
            <a:r>
              <a:rPr lang="pt-BR" sz="2600" dirty="0">
                <a:latin typeface="Calibri" pitchFamily="34" charset="0"/>
              </a:rPr>
              <a:t>pôster deve ser preparado num único slide conforme o tema do resumo submetido a XVIII JEPEX 2018. O trabalho deve conter introdução, materiais e métodos, resultados e discussões e conclusões. Caso seja trabalho inicial ou demais atividades acadêmicas colocar as  perspectivas acerca do assunto. Para mostrar os resultados poderão ser usados gráficos, figuras, fotografias e tabelas. O conteúdo do pôster será exibido numa tela em formato paisagem com cerca de 48 polegadas. Escreva o texto usando o layout deste arquivo com </a:t>
            </a:r>
            <a:r>
              <a:rPr lang="pt-BR" sz="2600" dirty="0" smtClean="0">
                <a:latin typeface="Calibri" pitchFamily="34" charset="0"/>
              </a:rPr>
              <a:t>03 (três) </a:t>
            </a:r>
            <a:r>
              <a:rPr lang="pt-BR" sz="2600" dirty="0">
                <a:latin typeface="Calibri" pitchFamily="34" charset="0"/>
              </a:rPr>
              <a:t>colunas e ocupando toda a área necessária. Os espaços podem ser redimensionados conforme o conteúdo de cada trabalho, mas deve ser mantida a estrutura e demais formatações. Deve constar o objetivo. </a:t>
            </a:r>
            <a:endParaRPr lang="pt-BR" sz="2600" dirty="0" smtClean="0"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2600" b="1" dirty="0" smtClean="0">
                <a:latin typeface="Calibri" pitchFamily="34" charset="0"/>
              </a:rPr>
              <a:t>Letra </a:t>
            </a:r>
            <a:r>
              <a:rPr lang="pt-BR" sz="2600" b="1" dirty="0" err="1">
                <a:latin typeface="Calibri" pitchFamily="34" charset="0"/>
              </a:rPr>
              <a:t>Calibri</a:t>
            </a:r>
            <a:r>
              <a:rPr lang="pt-BR" sz="2600" b="1" dirty="0">
                <a:latin typeface="Calibri" pitchFamily="34" charset="0"/>
              </a:rPr>
              <a:t>, tamanho </a:t>
            </a:r>
            <a:r>
              <a:rPr lang="pt-BR" sz="2600" b="1" dirty="0" smtClean="0">
                <a:latin typeface="Calibri" pitchFamily="34" charset="0"/>
              </a:rPr>
              <a:t>26.</a:t>
            </a:r>
            <a:endParaRPr lang="pt-BR" sz="2600" b="1" dirty="0">
              <a:latin typeface="Calibri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0" y="26612850"/>
            <a:ext cx="16459200" cy="852280"/>
          </a:xfrm>
          <a:prstGeom prst="rect">
            <a:avLst/>
          </a:prstGeom>
          <a:solidFill>
            <a:srgbClr val="2A5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6" tIns="45698" rIns="91396" bIns="45698" anchor="ctr"/>
          <a:lstStyle/>
          <a:p>
            <a:pPr defTabSz="287289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bg1"/>
                </a:solidFill>
                <a:latin typeface="Calibri" pitchFamily="34" charset="0"/>
              </a:rPr>
              <a:t>FIA 2022 – </a:t>
            </a:r>
            <a:r>
              <a:rPr lang="pt-BR" sz="2000" b="1" dirty="0">
                <a:solidFill>
                  <a:schemeClr val="bg1"/>
                </a:solidFill>
                <a:latin typeface="Calibri" pitchFamily="34" charset="0"/>
              </a:rPr>
              <a:t>Feira de Informações em Agropecuária e Conhecimentos Gerais </a:t>
            </a:r>
            <a:r>
              <a:rPr lang="pt-BR" sz="2000" b="1" dirty="0" smtClean="0">
                <a:solidFill>
                  <a:schemeClr val="bg1"/>
                </a:solidFill>
                <a:latin typeface="Calibri" pitchFamily="34" charset="0"/>
              </a:rPr>
              <a:t>| </a:t>
            </a:r>
            <a:r>
              <a:rPr lang="pt-BR" sz="2000" b="1" dirty="0">
                <a:solidFill>
                  <a:schemeClr val="bg1"/>
                </a:solidFill>
                <a:latin typeface="Calibri" pitchFamily="34" charset="0"/>
              </a:rPr>
              <a:t>Colégio Agrícola Dom Agostinho Ikas da UFRPE</a:t>
            </a:r>
          </a:p>
        </p:txBody>
      </p:sp>
      <p:pic>
        <p:nvPicPr>
          <p:cNvPr id="1028" name="Picture 4" descr="Resultado de imagem para fluxo quim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462" y="12057714"/>
            <a:ext cx="4981904" cy="3011214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m para chemist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92" y="15478833"/>
            <a:ext cx="4981903" cy="2869324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0858500" y="8505498"/>
            <a:ext cx="5105400" cy="2971882"/>
          </a:xfrm>
          <a:prstGeom prst="rect">
            <a:avLst/>
          </a:prstGeom>
          <a:noFill/>
        </p:spPr>
        <p:txBody>
          <a:bodyPr wrap="square" lIns="91396" tIns="45698" rIns="91396" bIns="45698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	A </a:t>
            </a:r>
            <a:r>
              <a:rPr lang="pt-BR" sz="2600" dirty="0">
                <a:latin typeface="Calibri" pitchFamily="34" charset="0"/>
              </a:rPr>
              <a:t>seguir estão apresentados alguns resultados que foram obtidos em estudos específicos e eles aqui foram expressos em gráficos, mas também podem ser utilizadas tabelas e </a:t>
            </a:r>
            <a:r>
              <a:rPr lang="pt-BR" sz="2600" dirty="0" smtClean="0">
                <a:latin typeface="Calibri" pitchFamily="34" charset="0"/>
              </a:rPr>
              <a:t>fotos. </a:t>
            </a:r>
            <a:r>
              <a:rPr lang="pt-BR" sz="2600" b="1" dirty="0">
                <a:latin typeface="Calibri" pitchFamily="34" charset="0"/>
              </a:rPr>
              <a:t>Letra </a:t>
            </a:r>
            <a:r>
              <a:rPr lang="pt-BR" sz="2600" b="1" dirty="0" err="1">
                <a:latin typeface="Calibri" pitchFamily="34" charset="0"/>
              </a:rPr>
              <a:t>Calibri</a:t>
            </a:r>
            <a:r>
              <a:rPr lang="pt-BR" sz="2600" b="1" dirty="0">
                <a:latin typeface="Calibri" pitchFamily="34" charset="0"/>
              </a:rPr>
              <a:t>, tamanho </a:t>
            </a:r>
            <a:r>
              <a:rPr lang="pt-BR" sz="2600" b="1" dirty="0" smtClean="0">
                <a:latin typeface="Calibri" pitchFamily="34" charset="0"/>
              </a:rPr>
              <a:t>26.</a:t>
            </a:r>
            <a:endParaRPr lang="pt-BR" sz="2600" b="1" dirty="0">
              <a:latin typeface="Calibri" pitchFamily="34" charset="0"/>
            </a:endParaRPr>
          </a:p>
        </p:txBody>
      </p:sp>
      <p:pic>
        <p:nvPicPr>
          <p:cNvPr id="1034" name="Picture 10" descr="Resultado de imagem para tabel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5320"/>
          <a:stretch>
            <a:fillRect/>
          </a:stretch>
        </p:blipFill>
        <p:spPr bwMode="auto">
          <a:xfrm>
            <a:off x="11051628" y="15190078"/>
            <a:ext cx="4871544" cy="34841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resultado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096" y="11809744"/>
            <a:ext cx="4887311" cy="306502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40980" y="21596764"/>
            <a:ext cx="4382813" cy="2893055"/>
          </a:xfrm>
          <a:prstGeom prst="rect">
            <a:avLst/>
          </a:prstGeom>
          <a:noFill/>
        </p:spPr>
        <p:txBody>
          <a:bodyPr wrap="square" lIns="91396" tIns="45698" rIns="91396" bIns="45698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	Exemplo</a:t>
            </a:r>
            <a:r>
              <a:rPr lang="pt-BR" sz="2600" dirty="0">
                <a:latin typeface="Calibri" pitchFamily="34" charset="0"/>
              </a:rPr>
              <a:t>: A apresentação deste pôster ocorrerá na XVIII JEPEX 2018, que acontecerá do dia 16 a 18 de outubro de 2018 em Recife/PE. </a:t>
            </a:r>
          </a:p>
          <a:p>
            <a:pPr algn="just"/>
            <a:r>
              <a:rPr lang="pt-BR" sz="2600" b="1" dirty="0">
                <a:latin typeface="Calibri" pitchFamily="34" charset="0"/>
              </a:rPr>
              <a:t>Letra </a:t>
            </a:r>
            <a:r>
              <a:rPr lang="pt-BR" sz="2600" b="1" dirty="0" err="1">
                <a:latin typeface="Calibri" pitchFamily="34" charset="0"/>
              </a:rPr>
              <a:t>Calibri</a:t>
            </a:r>
            <a:r>
              <a:rPr lang="pt-BR" sz="2600" b="1" dirty="0">
                <a:latin typeface="Calibri" pitchFamily="34" charset="0"/>
              </a:rPr>
              <a:t>, tamanho </a:t>
            </a:r>
            <a:r>
              <a:rPr lang="pt-BR" sz="2600" b="1" dirty="0" smtClean="0">
                <a:latin typeface="Calibri" pitchFamily="34" charset="0"/>
              </a:rPr>
              <a:t>26</a:t>
            </a:r>
            <a:r>
              <a:rPr lang="pt-BR" sz="2600" b="1" dirty="0" smtClean="0"/>
              <a:t>.</a:t>
            </a:r>
            <a:endParaRPr lang="pt-BR" sz="2600" b="1" dirty="0"/>
          </a:p>
        </p:txBody>
      </p:sp>
      <p:sp>
        <p:nvSpPr>
          <p:cNvPr id="50" name="Text Box 42"/>
          <p:cNvSpPr txBox="1">
            <a:spLocks noChangeArrowheads="1"/>
          </p:cNvSpPr>
          <p:nvPr/>
        </p:nvSpPr>
        <p:spPr bwMode="auto">
          <a:xfrm>
            <a:off x="5560324" y="20669752"/>
            <a:ext cx="5097166" cy="606730"/>
          </a:xfrm>
          <a:prstGeom prst="rect">
            <a:avLst/>
          </a:prstGeom>
          <a:solidFill>
            <a:srgbClr val="2A511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52220" tIns="26111" rIns="52220" bIns="26111">
            <a:spAutoFit/>
          </a:bodyPr>
          <a:lstStyle/>
          <a:p>
            <a:pPr defTabSz="43183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REFERÊNCIAS (Opcional)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560324" y="21632331"/>
            <a:ext cx="5081400" cy="1692727"/>
          </a:xfrm>
          <a:prstGeom prst="rect">
            <a:avLst/>
          </a:prstGeom>
          <a:noFill/>
        </p:spPr>
        <p:txBody>
          <a:bodyPr wrap="square" lIns="91396" tIns="45698" rIns="91396" bIns="45698" rtlCol="0">
            <a:spAutoFit/>
          </a:bodyPr>
          <a:lstStyle/>
          <a:p>
            <a:pPr algn="just"/>
            <a:r>
              <a:rPr lang="pt-BR" sz="2600" dirty="0" smtClean="0">
                <a:latin typeface="Calibri" pitchFamily="34" charset="0"/>
              </a:rPr>
              <a:t>	Tamanho </a:t>
            </a:r>
            <a:r>
              <a:rPr lang="pt-BR" sz="2600" dirty="0">
                <a:latin typeface="Calibri" pitchFamily="34" charset="0"/>
              </a:rPr>
              <a:t>da letra </a:t>
            </a:r>
            <a:r>
              <a:rPr lang="pt-BR" sz="2600" dirty="0" smtClean="0">
                <a:latin typeface="Calibri" pitchFamily="34" charset="0"/>
              </a:rPr>
              <a:t>26 </a:t>
            </a:r>
            <a:r>
              <a:rPr lang="pt-BR" sz="2600" dirty="0">
                <a:latin typeface="Calibri" pitchFamily="34" charset="0"/>
              </a:rPr>
              <a:t>– em ABNT e somente as que aparecerem no texto do pôster, ou as mais relevantes.</a:t>
            </a:r>
          </a:p>
        </p:txBody>
      </p:sp>
      <p:sp>
        <p:nvSpPr>
          <p:cNvPr id="26" name="Text Box 42"/>
          <p:cNvSpPr txBox="1">
            <a:spLocks noChangeArrowheads="1"/>
          </p:cNvSpPr>
          <p:nvPr/>
        </p:nvSpPr>
        <p:spPr bwMode="auto">
          <a:xfrm>
            <a:off x="724525" y="7533782"/>
            <a:ext cx="4521243" cy="606730"/>
          </a:xfrm>
          <a:prstGeom prst="rect">
            <a:avLst/>
          </a:prstGeom>
          <a:solidFill>
            <a:srgbClr val="2A511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52220" tIns="26111" rIns="52220" bIns="26111">
            <a:spAutoFit/>
          </a:bodyPr>
          <a:lstStyle/>
          <a:p>
            <a:pPr defTabSz="2506999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Calibri" pitchFamily="34" charset="0"/>
              </a:rPr>
              <a:t>INTRODUÇÃO</a:t>
            </a:r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5505450" y="7524749"/>
            <a:ext cx="5144009" cy="606730"/>
          </a:xfrm>
          <a:prstGeom prst="rect">
            <a:avLst/>
          </a:prstGeom>
          <a:solidFill>
            <a:srgbClr val="2A511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52220" tIns="26111" rIns="52220" bIns="26111">
            <a:spAutoFit/>
          </a:bodyPr>
          <a:lstStyle/>
          <a:p>
            <a:pPr defTabSz="43183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MATERIAL E MÉTODOS</a:t>
            </a: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10820400" y="7524750"/>
            <a:ext cx="5277853" cy="606730"/>
          </a:xfrm>
          <a:prstGeom prst="rect">
            <a:avLst/>
          </a:prstGeom>
          <a:solidFill>
            <a:srgbClr val="2A511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52220" tIns="26111" rIns="52220" bIns="26111">
            <a:spAutoFit/>
          </a:bodyPr>
          <a:lstStyle/>
          <a:p>
            <a:pPr defTabSz="43183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RESULTADOS E DISCUSSÃO</a:t>
            </a: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767606" y="20673516"/>
            <a:ext cx="4308891" cy="606730"/>
          </a:xfrm>
          <a:prstGeom prst="rect">
            <a:avLst/>
          </a:prstGeom>
          <a:solidFill>
            <a:srgbClr val="2A5117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52220" tIns="26111" rIns="52220" bIns="26111">
            <a:spAutoFit/>
          </a:bodyPr>
          <a:lstStyle/>
          <a:p>
            <a:pPr defTabSz="43183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CONCLUSÃO</a:t>
            </a:r>
            <a:endParaRPr lang="pt-BR" sz="3600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9DE81466-47E4-430E-94F4-AF843187723C}"/>
              </a:ext>
            </a:extLst>
          </p:cNvPr>
          <p:cNvSpPr txBox="1"/>
          <p:nvPr/>
        </p:nvSpPr>
        <p:spPr>
          <a:xfrm>
            <a:off x="758699" y="3736857"/>
            <a:ext cx="14786101" cy="846341"/>
          </a:xfrm>
          <a:prstGeom prst="rect">
            <a:avLst/>
          </a:prstGeom>
          <a:noFill/>
        </p:spPr>
        <p:txBody>
          <a:bodyPr wrap="square" lIns="91396" tIns="45698" rIns="91396" bIns="45698" rtlCol="0">
            <a:spAutoFit/>
          </a:bodyPr>
          <a:lstStyle/>
          <a:p>
            <a:pPr algn="l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Fonte </a:t>
            </a:r>
            <a:r>
              <a:rPr lang="pt-BR" b="1" dirty="0" err="1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 tamanho 48</a:t>
            </a:r>
          </a:p>
        </p:txBody>
      </p:sp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4B4FBB7A-E131-4823-AEF2-25C13423DBB8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322" y="861191"/>
            <a:ext cx="4543792" cy="19492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Retângulo 29"/>
          <p:cNvSpPr/>
          <p:nvPr/>
        </p:nvSpPr>
        <p:spPr>
          <a:xfrm>
            <a:off x="0" y="0"/>
            <a:ext cx="16459200" cy="457200"/>
          </a:xfrm>
          <a:prstGeom prst="rect">
            <a:avLst/>
          </a:prstGeom>
          <a:solidFill>
            <a:srgbClr val="2A5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6" tIns="45698" rIns="91396" bIns="45698" anchor="ctr"/>
          <a:lstStyle/>
          <a:p>
            <a:pPr defTabSz="287289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4" descr="C:\Users\ufrpe\Documents\Design - Arquivos\Ráian\2022\Codai\FIA 2022\Marca-FIA2022_2_Co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915988" y="-200026"/>
            <a:ext cx="12403137" cy="4410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116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MegaPrint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36x60 Horizontal Template</dc:title>
  <dc:creator>Ethan Shulda;www.postersession.com</dc:creator>
  <cp:keywords>www.postersession.com</cp:keywords>
  <dc:description>©MegaPrint Inc. 2009</dc:description>
  <cp:lastModifiedBy>ufrpe</cp:lastModifiedBy>
  <cp:revision>74</cp:revision>
  <dcterms:created xsi:type="dcterms:W3CDTF">2008-12-04T00:20:37Z</dcterms:created>
  <dcterms:modified xsi:type="dcterms:W3CDTF">2022-11-08T14:32:04Z</dcterms:modified>
  <cp:category>Research Poster</cp:category>
</cp:coreProperties>
</file>